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60" r:id="rId3"/>
    <p:sldId id="261" r:id="rId4"/>
    <p:sldId id="262" r:id="rId5"/>
    <p:sldId id="298" r:id="rId6"/>
    <p:sldId id="263" r:id="rId7"/>
    <p:sldId id="264" r:id="rId8"/>
    <p:sldId id="265" r:id="rId9"/>
    <p:sldId id="299" r:id="rId10"/>
    <p:sldId id="266" r:id="rId11"/>
    <p:sldId id="267" r:id="rId12"/>
    <p:sldId id="268" r:id="rId13"/>
    <p:sldId id="300" r:id="rId14"/>
    <p:sldId id="269" r:id="rId15"/>
    <p:sldId id="270" r:id="rId16"/>
    <p:sldId id="271" r:id="rId17"/>
    <p:sldId id="272" r:id="rId18"/>
    <p:sldId id="301" r:id="rId19"/>
    <p:sldId id="273" r:id="rId20"/>
    <p:sldId id="274" r:id="rId21"/>
    <p:sldId id="307" r:id="rId22"/>
    <p:sldId id="306" r:id="rId23"/>
    <p:sldId id="302" r:id="rId24"/>
    <p:sldId id="305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929CD-CECC-4705-8921-AAA33947380C}" type="datetimeFigureOut">
              <a:rPr lang="en-IN" smtClean="0"/>
              <a:t>04-01-2021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20ABD-1A33-4E3A-AE95-1012E114D9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41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922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AF13-E276-4712-9BE8-9E98389C0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74BEE3-F213-4CD8-983C-F0F5D2D1F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55CF5-F2A9-4D89-B475-396BB5580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61DF3-BE21-4F72-B72E-AB19533BFA4D}" type="datetimeFigureOut">
              <a:rPr lang="en-IN" smtClean="0"/>
              <a:t>04-01-2021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DECB3-0303-4BAE-9829-E0706A847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7B6BA-C170-4553-9E4D-2305389E6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BD6A-5489-40C1-8A42-F903BAE3F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1322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38408-C4CA-4354-A1DB-9E4B83CDA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40ABD-CFE8-47FC-BEFE-53B65387B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799F7-8BA6-40FF-B988-678F2F330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61DF3-BE21-4F72-B72E-AB19533BFA4D}" type="datetimeFigureOut">
              <a:rPr lang="en-IN" smtClean="0"/>
              <a:t>04-01-2021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617ED-7ED9-4620-B735-A0FE456AF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2C695-CCEB-472C-BF69-F982269D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BD6A-5489-40C1-8A42-F903BAE3F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469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DCA921-2912-4599-9B46-FD856875F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9505AE-6F9A-43A9-86DE-F4AE83C98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8647D-A8C3-433F-8A43-6A26F5441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61DF3-BE21-4F72-B72E-AB19533BFA4D}" type="datetimeFigureOut">
              <a:rPr lang="en-IN" smtClean="0"/>
              <a:t>04-01-2021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9AA48-B448-41CD-937E-2F7116EB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77784-E70F-4AD3-A5E1-B4FC5E075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BD6A-5489-40C1-8A42-F903BAE3F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019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2BC3-A68B-4739-B0F4-CCC2A4F4C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1F916-244F-4F97-B591-BAA34563B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1F5ED-8B17-45AE-AC10-5F5E4E783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61DF3-BE21-4F72-B72E-AB19533BFA4D}" type="datetimeFigureOut">
              <a:rPr lang="en-IN" smtClean="0"/>
              <a:t>04-01-2021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BC74F-7962-4F54-9FA5-B664D1A98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BCEE5-8927-40CA-B188-A4798C7F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BD6A-5489-40C1-8A42-F903BAE3F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881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9391-BA6B-4B5D-BF77-603ED17D9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77484-86EB-47FE-9A22-176161DF1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E6752-DD9B-44B6-A493-B65FB1E2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61DF3-BE21-4F72-B72E-AB19533BFA4D}" type="datetimeFigureOut">
              <a:rPr lang="en-IN" smtClean="0"/>
              <a:t>04-01-2021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E8106-CA8F-41F6-9C6B-E0E2065EA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DFB46-66B1-4932-A806-76E7BF0F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BD6A-5489-40C1-8A42-F903BAE3F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614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03F9-67AB-4BAA-B16C-A97098557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4F6EF-16E0-4365-AC79-077DC6A35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81EBE-827F-4A82-AA00-C3171DA6A1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1D390-D9AC-4A6B-B03C-4C12CF84A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61DF3-BE21-4F72-B72E-AB19533BFA4D}" type="datetimeFigureOut">
              <a:rPr lang="en-IN" smtClean="0"/>
              <a:t>04-01-2021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066480-3C15-4DE4-A535-46A8D021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3DC7F-039D-425E-8BAC-6B4597CBE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BD6A-5489-40C1-8A42-F903BAE3F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976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2036E-09D3-4187-88F5-CC39D6DFB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D22DB-5B9B-494F-8F31-B51B74505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2E1B8-4DB0-4E27-851C-BD5342ACC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759A6-C0B4-428C-BEEA-EC274BBC3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70638B-1845-431B-8EF2-61F6CDA5A8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FA2DC-FBCA-4E76-AAB8-A58DB182D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61DF3-BE21-4F72-B72E-AB19533BFA4D}" type="datetimeFigureOut">
              <a:rPr lang="en-IN" smtClean="0"/>
              <a:t>04-01-2021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1D8810-C942-405B-9414-F1779960D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5CA794-FD54-4814-844A-82582258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BD6A-5489-40C1-8A42-F903BAE3F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5152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AF65-5F23-47BA-9128-86EA79C9A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EEF5AB-A669-454B-8066-F5BCE627A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61DF3-BE21-4F72-B72E-AB19533BFA4D}" type="datetimeFigureOut">
              <a:rPr lang="en-IN" smtClean="0"/>
              <a:t>04-01-2021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3FC77B-920A-4F07-AF7A-79188ACA5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1E769-0607-4C88-814F-7020B9D75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BD6A-5489-40C1-8A42-F903BAE3F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22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733185-86FD-43C8-9CC9-2AAFF3AE9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61DF3-BE21-4F72-B72E-AB19533BFA4D}" type="datetimeFigureOut">
              <a:rPr lang="en-IN" smtClean="0"/>
              <a:t>04-01-2021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90355D-2677-4A86-B0C9-0FB9CFC22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B7A01-D926-4EE3-A004-73CE5E021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BD6A-5489-40C1-8A42-F903BAE3F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3381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66954-1DA3-4D69-B1A6-79B25112C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990D5-D51B-4B06-A9F5-293267E05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D80475-28F8-4776-9F6D-6FBC7D775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760EE-0518-4B6F-BE7F-E13984124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61DF3-BE21-4F72-B72E-AB19533BFA4D}" type="datetimeFigureOut">
              <a:rPr lang="en-IN" smtClean="0"/>
              <a:t>04-01-2021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9508F-A7F2-4060-9CB2-83CB74A3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633AB-E20C-40D4-AE6C-54387E48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BD6A-5489-40C1-8A42-F903BAE3F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308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9A91-D7EA-4C28-AA9C-06727C19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0EF74B-B422-4CCC-88EF-4443D94B12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AAD4E-C8BA-45E8-BC77-42FB50B0D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F8755-8274-4207-8CB5-5229BC248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61DF3-BE21-4F72-B72E-AB19533BFA4D}" type="datetimeFigureOut">
              <a:rPr lang="en-IN" smtClean="0"/>
              <a:t>04-01-2021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C1DCCD-7B80-4358-9E1B-3F7A6B0F9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BFDBA-623C-40E3-8F5D-66225EC92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6BD6A-5489-40C1-8A42-F903BAE3F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26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5E9894-0D16-417B-B8C9-6CD147CF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832CB-8CF4-443E-8AD3-509FBD664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97D1F-11F5-4622-82B6-75D1184F2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61DF3-BE21-4F72-B72E-AB19533BFA4D}" type="datetimeFigureOut">
              <a:rPr lang="en-IN" smtClean="0"/>
              <a:t>04-01-2021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945C8-78A2-40F1-A3DF-B822FCD8E1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2A57E-E46E-45F9-AC87-1F2FBE8E0D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6BD6A-5489-40C1-8A42-F903BAE3F6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130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KRf53I737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17A229-B650-4C98-9185-906D9DAFD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784"/>
            <a:ext cx="12192000" cy="686378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044FAAA-5B7A-4F71-8920-F507EF3B0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8056" y="1835626"/>
            <a:ext cx="8028745" cy="2387600"/>
          </a:xfrm>
        </p:spPr>
        <p:txBody>
          <a:bodyPr>
            <a:normAutofit fontScale="90000"/>
          </a:bodyPr>
          <a:lstStyle/>
          <a:p>
            <a:r>
              <a:rPr lang="en-US" sz="29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SCIENCE OF FOOD AND NUTRITION</a:t>
            </a:r>
            <a:r>
              <a:rPr lang="en-US" sz="29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9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9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  <a:r>
              <a:rPr lang="en-US" sz="29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r>
              <a:rPr lang="en-US" sz="56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5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600" b="1" dirty="0">
                <a:latin typeface="Arial" panose="020B0604020202020204" pitchFamily="34" charset="0"/>
                <a:cs typeface="Arial" panose="020B0604020202020204" pitchFamily="34" charset="0"/>
              </a:rPr>
              <a:t>FOOD</a:t>
            </a:r>
            <a:br>
              <a:rPr lang="en-US" sz="5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600" b="1" dirty="0">
                <a:latin typeface="Arial" panose="020B0604020202020204" pitchFamily="34" charset="0"/>
                <a:cs typeface="Arial" panose="020B0604020202020204" pitchFamily="34" charset="0"/>
              </a:rPr>
              <a:t> CONSTITUENTS</a:t>
            </a:r>
            <a:endParaRPr lang="en-IN" sz="5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886C095-A2A2-4605-B102-2D9E77B57D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8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29"/>
    </mc:Choice>
    <mc:Fallback xmlns="">
      <p:transition spd="slow" advTm="11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CFFBA-F706-480D-A19A-3704E960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79" y="176589"/>
            <a:ext cx="11438642" cy="520995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latin typeface="+mn-lt"/>
              </a:rPr>
              <a:t>FATS</a:t>
            </a:r>
            <a:endParaRPr lang="en-IN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3EEAC-C573-4CB1-8744-7A0B9FC34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34" y="697584"/>
            <a:ext cx="11869131" cy="5983827"/>
          </a:xfrm>
          <a:solidFill>
            <a:schemeClr val="accent4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2500" lnSpcReduction="20000"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+mj-lt"/>
              </a:rPr>
              <a:t>Fats 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are a type of nutrient that you get from your diet </a:t>
            </a:r>
            <a:r>
              <a:rPr lang="en-US" sz="3600" b="1" dirty="0">
                <a:solidFill>
                  <a:srgbClr val="7030A0"/>
                </a:solidFill>
                <a:latin typeface="+mj-lt"/>
              </a:rPr>
              <a:t>(Sub group of Lipids)..</a:t>
            </a:r>
          </a:p>
          <a:p>
            <a:r>
              <a:rPr lang="en-US" sz="3600" b="1" dirty="0">
                <a:solidFill>
                  <a:srgbClr val="FF0000"/>
                </a:solidFill>
                <a:latin typeface="+mj-lt"/>
              </a:rPr>
              <a:t>Lipids: 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This can refer to any type, regardless of whether it is liquid or solid.</a:t>
            </a:r>
          </a:p>
          <a:p>
            <a:r>
              <a:rPr lang="en-US" sz="3600" b="1" dirty="0">
                <a:solidFill>
                  <a:srgbClr val="FF0000"/>
                </a:solidFill>
                <a:latin typeface="+mj-lt"/>
              </a:rPr>
              <a:t>Oils: 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This can describe any fat that is liquid at room temperature.</a:t>
            </a:r>
          </a:p>
          <a:p>
            <a:r>
              <a:rPr lang="en-US" sz="3600" b="1" dirty="0">
                <a:solidFill>
                  <a:srgbClr val="FF0000"/>
                </a:solidFill>
                <a:latin typeface="+mj-lt"/>
              </a:rPr>
              <a:t>Animal fats: 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Among these are butter, cream, and fats in meats, such as lard.</a:t>
            </a:r>
          </a:p>
          <a:p>
            <a:r>
              <a:rPr lang="en-US" sz="3600" b="1" dirty="0">
                <a:solidFill>
                  <a:srgbClr val="FF0000"/>
                </a:solidFill>
                <a:latin typeface="+mj-lt"/>
              </a:rPr>
              <a:t>Vegetable fats: 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Among these are the fats in olives and avocados, as well as olive, peanut, flaxseed, and corn oils.</a:t>
            </a:r>
          </a:p>
          <a:p>
            <a:r>
              <a:rPr lang="en-US" sz="3600" b="1" dirty="0">
                <a:solidFill>
                  <a:srgbClr val="FF0000"/>
                </a:solidFill>
                <a:latin typeface="+mj-lt"/>
              </a:rPr>
              <a:t>Saturated and trans fats 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can raise cholesterol levels and increase disease risk.</a:t>
            </a:r>
          </a:p>
          <a:p>
            <a:r>
              <a:rPr lang="en-US" sz="3600" b="1" dirty="0">
                <a:solidFill>
                  <a:srgbClr val="FF0000"/>
                </a:solidFill>
                <a:latin typeface="+mj-lt"/>
              </a:rPr>
              <a:t>Unsaturated fats 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support health and may be monounsaturated or polyunsaturated. </a:t>
            </a:r>
          </a:p>
        </p:txBody>
      </p:sp>
    </p:spTree>
    <p:extLst>
      <p:ext uri="{BB962C8B-B14F-4D97-AF65-F5344CB8AC3E}">
        <p14:creationId xmlns:p14="http://schemas.microsoft.com/office/powerpoint/2010/main" val="503085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F471-A0CC-4BAB-966D-5AB3E021D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52" y="169683"/>
            <a:ext cx="7419681" cy="3337087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r>
              <a:rPr lang="en-US" sz="3100" b="1" dirty="0">
                <a:latin typeface="+mn-lt"/>
              </a:rPr>
              <a:t>FUNCTIONS</a:t>
            </a:r>
            <a:r>
              <a:rPr lang="en-US" sz="2800" b="1" dirty="0">
                <a:latin typeface="+mn-lt"/>
              </a:rPr>
              <a:t/>
            </a:r>
            <a:br>
              <a:rPr lang="en-US" sz="2800" b="1" dirty="0">
                <a:latin typeface="+mn-lt"/>
              </a:rPr>
            </a:br>
            <a:r>
              <a:rPr lang="en-US" sz="2800" b="1" dirty="0">
                <a:latin typeface="+mn-lt"/>
              </a:rPr>
              <a:t/>
            </a:r>
            <a:br>
              <a:rPr lang="en-US" sz="2800" b="1" dirty="0">
                <a:latin typeface="+mn-lt"/>
              </a:rPr>
            </a:br>
            <a:r>
              <a:rPr lang="en-US" sz="3100" b="1" dirty="0">
                <a:solidFill>
                  <a:srgbClr val="FF0000"/>
                </a:solidFill>
                <a:latin typeface="+mn-lt"/>
              </a:rPr>
              <a:t>Provide energy</a:t>
            </a:r>
            <a:br>
              <a:rPr lang="en-US" sz="3100" b="1" dirty="0">
                <a:solidFill>
                  <a:srgbClr val="FF0000"/>
                </a:solidFill>
                <a:latin typeface="+mn-lt"/>
              </a:rPr>
            </a:br>
            <a:r>
              <a:rPr lang="en-US" sz="3100" b="1" dirty="0">
                <a:solidFill>
                  <a:srgbClr val="FF0000"/>
                </a:solidFill>
                <a:latin typeface="+mn-lt"/>
              </a:rPr>
              <a:t>Protects us from extreme temperatures</a:t>
            </a:r>
            <a:br>
              <a:rPr lang="en-US" sz="3100" b="1" dirty="0">
                <a:solidFill>
                  <a:srgbClr val="FF0000"/>
                </a:solidFill>
                <a:latin typeface="+mn-lt"/>
              </a:rPr>
            </a:br>
            <a:r>
              <a:rPr lang="en-US" sz="3100" b="1" dirty="0">
                <a:solidFill>
                  <a:srgbClr val="FF0000"/>
                </a:solidFill>
                <a:latin typeface="+mn-lt"/>
              </a:rPr>
              <a:t>Protect vital organs</a:t>
            </a:r>
            <a:br>
              <a:rPr lang="en-US" sz="3100" b="1" dirty="0">
                <a:solidFill>
                  <a:srgbClr val="FF0000"/>
                </a:solidFill>
                <a:latin typeface="+mn-lt"/>
              </a:rPr>
            </a:br>
            <a:r>
              <a:rPr lang="en-US" sz="3100" b="1" dirty="0">
                <a:solidFill>
                  <a:srgbClr val="FF0000"/>
                </a:solidFill>
                <a:latin typeface="+mn-lt"/>
              </a:rPr>
              <a:t>Acts as lubricant between joints</a:t>
            </a:r>
            <a:br>
              <a:rPr lang="en-US" sz="3100" b="1" dirty="0">
                <a:solidFill>
                  <a:srgbClr val="FF0000"/>
                </a:solidFill>
                <a:latin typeface="+mn-lt"/>
              </a:rPr>
            </a:br>
            <a:r>
              <a:rPr lang="en-US" sz="3100" b="1" dirty="0">
                <a:solidFill>
                  <a:srgbClr val="FF0000"/>
                </a:solidFill>
                <a:latin typeface="+mn-lt"/>
              </a:rPr>
              <a:t>Give a sense of fullness when eaten.</a:t>
            </a:r>
            <a:br>
              <a:rPr lang="en-US" sz="3100" b="1" dirty="0">
                <a:solidFill>
                  <a:srgbClr val="FF0000"/>
                </a:solidFill>
                <a:latin typeface="+mn-lt"/>
              </a:rPr>
            </a:br>
            <a:endParaRPr lang="en-IN" sz="31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B0CDD-B5DC-4147-BA2D-C645A34C8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418" y="4069204"/>
            <a:ext cx="7221720" cy="2699241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SOURCES: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Meats, dairy products, snack foods, and baked goods contain saturated and trans fats. Some sources of unsaturated — healthful — fats include nuts, oils, seeds, and avocados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D6267-87F8-43A9-BFB2-5861002ED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669" y="2007244"/>
            <a:ext cx="3472609" cy="26071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4CED4-D610-40B8-8B96-307DCE80E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670" y="0"/>
            <a:ext cx="3465330" cy="2243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49043F-9484-4226-8BAE-AC6BC50F8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347" y="4614422"/>
            <a:ext cx="3219254" cy="24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46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9664E8-182F-4056-9EFC-8C2A9A6F6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93" y="3157857"/>
            <a:ext cx="2893852" cy="208371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CF06E3-1A59-46F5-AC16-5553B331F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2593" y="5025950"/>
            <a:ext cx="2783502" cy="1832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D3A61B-9A94-4324-A343-9826B42A4F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361"/>
          <a:stretch/>
        </p:blipFill>
        <p:spPr>
          <a:xfrm>
            <a:off x="765185" y="852504"/>
            <a:ext cx="4154171" cy="2403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AC2D87-978A-46C1-9EC8-43F6D5EEF8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 t="14783"/>
          <a:stretch/>
        </p:blipFill>
        <p:spPr>
          <a:xfrm>
            <a:off x="6821291" y="3742419"/>
            <a:ext cx="4088986" cy="27339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C27EB3-5ECA-4149-B2DD-C2EC01512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198" y="965927"/>
            <a:ext cx="4489172" cy="26630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25F1A2-F4AD-479F-AD37-12E642A253E1}"/>
              </a:ext>
            </a:extLst>
          </p:cNvPr>
          <p:cNvSpPr txBox="1"/>
          <p:nvPr/>
        </p:nvSpPr>
        <p:spPr>
          <a:xfrm>
            <a:off x="1083314" y="83063"/>
            <a:ext cx="3517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VISIBLE</a:t>
            </a:r>
            <a:r>
              <a:rPr lang="en-US" sz="4400" dirty="0"/>
              <a:t> </a:t>
            </a:r>
            <a:r>
              <a:rPr lang="en-US" sz="4400" b="1" dirty="0"/>
              <a:t>FATS</a:t>
            </a:r>
            <a:endParaRPr lang="en-IN" sz="4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8EA083-EF78-4D77-A3B0-48719F80F166}"/>
              </a:ext>
            </a:extLst>
          </p:cNvPr>
          <p:cNvSpPr/>
          <p:nvPr/>
        </p:nvSpPr>
        <p:spPr>
          <a:xfrm>
            <a:off x="7048748" y="83063"/>
            <a:ext cx="36340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dirty="0"/>
              <a:t>INVISIBLE FATS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F15F7D-7C27-4B89-8B0D-1F61EF38738D}"/>
              </a:ext>
            </a:extLst>
          </p:cNvPr>
          <p:cNvSpPr/>
          <p:nvPr/>
        </p:nvSpPr>
        <p:spPr>
          <a:xfrm>
            <a:off x="3909306" y="3883212"/>
            <a:ext cx="371287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000" b="1" dirty="0">
                <a:solidFill>
                  <a:srgbClr val="FF0000"/>
                </a:solidFill>
              </a:rPr>
              <a:t>1gm Fats yields 9 Kcal </a:t>
            </a:r>
          </a:p>
        </p:txBody>
      </p:sp>
    </p:spTree>
    <p:extLst>
      <p:ext uri="{BB962C8B-B14F-4D97-AF65-F5344CB8AC3E}">
        <p14:creationId xmlns:p14="http://schemas.microsoft.com/office/powerpoint/2010/main" val="3939520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7554351" y="0"/>
            <a:ext cx="4645365" cy="2630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EC7311-EB6B-4880-BDA9-E4AC473B379E}"/>
              </a:ext>
            </a:extLst>
          </p:cNvPr>
          <p:cNvSpPr/>
          <p:nvPr/>
        </p:nvSpPr>
        <p:spPr>
          <a:xfrm>
            <a:off x="342506" y="3739613"/>
            <a:ext cx="1011181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We consider eating fish to be healthy as compared to flesh of other animals because fish contains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b="1" dirty="0"/>
              <a:t>Essential vitamins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b="1" dirty="0"/>
              <a:t>Essential fatty acids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b="1" dirty="0"/>
              <a:t>More carbohydrates and proteins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b="1" dirty="0"/>
              <a:t>All the nutrients of food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58F3D2-F50F-4153-B137-4BA3AA1049B2}"/>
              </a:ext>
            </a:extLst>
          </p:cNvPr>
          <p:cNvSpPr/>
          <p:nvPr/>
        </p:nvSpPr>
        <p:spPr>
          <a:xfrm>
            <a:off x="342507" y="364818"/>
            <a:ext cx="7046089" cy="2962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The lipids that are found in food are made up of</a:t>
            </a:r>
          </a:p>
          <a:p>
            <a:pPr>
              <a:buFont typeface="+mj-lt"/>
              <a:buAutoNum type="arabicPeriod"/>
            </a:pPr>
            <a:r>
              <a:rPr lang="en-US" sz="3000" b="1" dirty="0"/>
              <a:t>Fatty acids</a:t>
            </a:r>
          </a:p>
          <a:p>
            <a:pPr>
              <a:buFont typeface="+mj-lt"/>
              <a:buAutoNum type="arabicPeriod"/>
            </a:pPr>
            <a:r>
              <a:rPr lang="en-US" sz="3000" b="1" dirty="0"/>
              <a:t>Amino acids</a:t>
            </a:r>
          </a:p>
          <a:p>
            <a:pPr>
              <a:buFont typeface="+mj-lt"/>
              <a:buAutoNum type="arabicPeriod"/>
            </a:pPr>
            <a:r>
              <a:rPr lang="en-US" sz="3000" b="1" dirty="0"/>
              <a:t>Carbolic acids</a:t>
            </a:r>
          </a:p>
          <a:p>
            <a:pPr>
              <a:buFont typeface="+mj-lt"/>
              <a:buAutoNum type="arabicPeriod"/>
            </a:pPr>
            <a:r>
              <a:rPr lang="en-US" sz="3000" b="1" dirty="0"/>
              <a:t>Carbonic acids</a:t>
            </a:r>
          </a:p>
        </p:txBody>
      </p:sp>
    </p:spTree>
    <p:extLst>
      <p:ext uri="{BB962C8B-B14F-4D97-AF65-F5344CB8AC3E}">
        <p14:creationId xmlns:p14="http://schemas.microsoft.com/office/powerpoint/2010/main" val="167164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67DD-20FD-473F-A408-DF00537B1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944" y="176589"/>
            <a:ext cx="10515600" cy="794372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VITAMINS</a:t>
            </a:r>
            <a:endParaRPr lang="en-IN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8CB2E-2223-47D4-9FEE-10961FD9B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388" y="1201120"/>
            <a:ext cx="6495069" cy="4839952"/>
          </a:xfrm>
          <a:solidFill>
            <a:schemeClr val="accent4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algn="just"/>
            <a:r>
              <a:rPr lang="en-US" b="1" dirty="0"/>
              <a:t>A vitamin is an organic molecule that is an essential micronutrient which an organism needs in small quantities for the proper functioning of its metabolism.</a:t>
            </a:r>
          </a:p>
          <a:p>
            <a:pPr marL="0" indent="0" algn="just">
              <a:buNone/>
            </a:pPr>
            <a:r>
              <a:rPr lang="en-US" b="1" dirty="0"/>
              <a:t> </a:t>
            </a:r>
          </a:p>
          <a:p>
            <a:pPr algn="just"/>
            <a:r>
              <a:rPr lang="en-US" b="1" dirty="0"/>
              <a:t>Vitamins helps to keep our body healthy by protecting us from various diseases.</a:t>
            </a:r>
          </a:p>
          <a:p>
            <a:pPr marL="0" indent="0" algn="just">
              <a:buNone/>
            </a:pPr>
            <a:endParaRPr lang="en-US" b="1" dirty="0"/>
          </a:p>
          <a:p>
            <a:pPr algn="just"/>
            <a:r>
              <a:rPr lang="en-US" b="1" dirty="0"/>
              <a:t>There are 13 </a:t>
            </a:r>
            <a:r>
              <a:rPr lang="en-US" b="1" i="1" dirty="0"/>
              <a:t>vitamins</a:t>
            </a:r>
            <a:r>
              <a:rPr lang="en-US" b="1" dirty="0"/>
              <a:t> your body needs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5B70F-B0E0-41A9-B52B-402316C0C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877" y="1065229"/>
            <a:ext cx="5111734" cy="511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03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F6B60-FC4D-477B-9C13-4B6A3BB65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588"/>
            <a:ext cx="10515600" cy="67182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+mn-lt"/>
              </a:rPr>
              <a:t>CLASSIFICATION OF VITAMINS</a:t>
            </a:r>
            <a:endParaRPr lang="en-IN" b="1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65565-2A8E-4BF0-A7C9-9920C248D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19"/>
          <a:stretch/>
        </p:blipFill>
        <p:spPr>
          <a:xfrm>
            <a:off x="1256906" y="828411"/>
            <a:ext cx="8999456" cy="5918070"/>
          </a:xfrm>
          <a:prstGeom prst="rect">
            <a:avLst/>
          </a:prstGeom>
          <a:ln w="762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757720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E2D65625-23A2-4D39-A1B7-42B917DF7C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3455594"/>
              </p:ext>
            </p:extLst>
          </p:nvPr>
        </p:nvGraphicFramePr>
        <p:xfrm>
          <a:off x="298615" y="675172"/>
          <a:ext cx="11532024" cy="5933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165">
                  <a:extLst>
                    <a:ext uri="{9D8B030D-6E8A-4147-A177-3AD203B41FA5}">
                      <a16:colId xmlns:a16="http://schemas.microsoft.com/office/drawing/2014/main" val="295617221"/>
                    </a:ext>
                  </a:extLst>
                </a:gridCol>
                <a:gridCol w="3848441">
                  <a:extLst>
                    <a:ext uri="{9D8B030D-6E8A-4147-A177-3AD203B41FA5}">
                      <a16:colId xmlns:a16="http://schemas.microsoft.com/office/drawing/2014/main" val="612353712"/>
                    </a:ext>
                  </a:extLst>
                </a:gridCol>
                <a:gridCol w="6251418">
                  <a:extLst>
                    <a:ext uri="{9D8B030D-6E8A-4147-A177-3AD203B41FA5}">
                      <a16:colId xmlns:a16="http://schemas.microsoft.com/office/drawing/2014/main" val="1635299146"/>
                    </a:ext>
                  </a:extLst>
                </a:gridCol>
              </a:tblGrid>
              <a:tr h="55726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Vitamins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Functions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Sources</a:t>
                      </a:r>
                      <a:endParaRPr lang="en-IN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278209"/>
                  </a:ext>
                </a:extLst>
              </a:tr>
              <a:tr h="1969024">
                <a:tc>
                  <a:txBody>
                    <a:bodyPr/>
                    <a:lstStyle/>
                    <a:p>
                      <a:r>
                        <a:rPr lang="en-US" sz="2000" b="1" dirty="0"/>
                        <a:t>Vitamin A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Needed for vision</a:t>
                      </a:r>
                      <a:r>
                        <a:rPr lang="en-US" sz="2000" b="1" dirty="0"/>
                        <a:t>, healthy skin and mucous membranes, bone and tooth growth, immune system health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>
                          <a:solidFill>
                            <a:srgbClr val="FF0000"/>
                          </a:solidFill>
                        </a:rPr>
                        <a:t>Vitamin A from animal sources (</a:t>
                      </a:r>
                      <a:r>
                        <a:rPr lang="en-IN" sz="2000" b="1" dirty="0">
                          <a:solidFill>
                            <a:srgbClr val="7030A0"/>
                          </a:solidFill>
                        </a:rPr>
                        <a:t>Retinol</a:t>
                      </a:r>
                      <a:r>
                        <a:rPr lang="en-IN" sz="2000" b="1" dirty="0">
                          <a:solidFill>
                            <a:srgbClr val="FF0000"/>
                          </a:solidFill>
                        </a:rPr>
                        <a:t>): </a:t>
                      </a:r>
                      <a:r>
                        <a:rPr lang="en-IN" sz="2000" b="1" dirty="0"/>
                        <a:t>fortified milk, cheese, cream, butter, fortified margarine, eggs, liver</a:t>
                      </a:r>
                    </a:p>
                    <a:p>
                      <a:r>
                        <a:rPr lang="en-IN" sz="2000" b="1" dirty="0">
                          <a:solidFill>
                            <a:srgbClr val="7030A0"/>
                          </a:solidFill>
                        </a:rPr>
                        <a:t>Beta-carotene</a:t>
                      </a:r>
                      <a:r>
                        <a:rPr lang="en-IN" sz="20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IN" sz="2000" b="1" dirty="0">
                          <a:solidFill>
                            <a:srgbClr val="FF0000"/>
                          </a:solidFill>
                        </a:rPr>
                        <a:t>(from plant sources): </a:t>
                      </a:r>
                      <a:r>
                        <a:rPr lang="en-IN" sz="2000" b="1" dirty="0"/>
                        <a:t>Leafy, dark green vegetables; dark orange fruits (apricots, cantaloupe) and vegetables (carrots, winter squash, sweet potatoes, pumpkin)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854487"/>
                  </a:ext>
                </a:extLst>
              </a:tr>
              <a:tr h="1031394">
                <a:tc>
                  <a:txBody>
                    <a:bodyPr/>
                    <a:lstStyle/>
                    <a:p>
                      <a:r>
                        <a:rPr lang="en-US" sz="2000" b="1" dirty="0"/>
                        <a:t>Vitamin D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Needed for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proper absorption of calcium</a:t>
                      </a:r>
                      <a:r>
                        <a:rPr lang="en-US" sz="2000" b="1" dirty="0"/>
                        <a:t>; stored in bones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Egg yolks, liver, fatty fish, fortified milk, fortified margarine. When exposed to sunlight, the skin can make vitamin D. </a:t>
                      </a: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(only 10% from diet)</a:t>
                      </a:r>
                      <a:endParaRPr lang="en-IN" sz="20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567842"/>
                  </a:ext>
                </a:extLst>
              </a:tr>
              <a:tr h="1031394">
                <a:tc>
                  <a:txBody>
                    <a:bodyPr/>
                    <a:lstStyle/>
                    <a:p>
                      <a:r>
                        <a:rPr lang="en-US" sz="2000" b="1" dirty="0"/>
                        <a:t>Vitamin E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1" dirty="0">
                          <a:solidFill>
                            <a:srgbClr val="FF0000"/>
                          </a:solidFill>
                        </a:rPr>
                        <a:t>Antioxidant</a:t>
                      </a:r>
                      <a:r>
                        <a:rPr lang="en-IN" sz="2000" b="1" dirty="0"/>
                        <a:t>; protects cell walls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Polyunsaturated </a:t>
                      </a: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plant oils </a:t>
                      </a:r>
                      <a:r>
                        <a:rPr lang="en-US" sz="2000" b="1" dirty="0"/>
                        <a:t>(soybean, corn, cottonseed, safflower); </a:t>
                      </a: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leafy green vegetables; wheat germ; whole-grain products; </a:t>
                      </a:r>
                      <a:r>
                        <a:rPr lang="en-US" sz="2000" b="1" dirty="0"/>
                        <a:t>liver; egg yolks; </a:t>
                      </a: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nuts</a:t>
                      </a:r>
                      <a:r>
                        <a:rPr lang="en-US" sz="2000" b="1" dirty="0"/>
                        <a:t> and seeds</a:t>
                      </a:r>
                      <a:endParaRPr lang="en-IN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518512"/>
                  </a:ext>
                </a:extLst>
              </a:tr>
              <a:tr h="1343937">
                <a:tc>
                  <a:txBody>
                    <a:bodyPr/>
                    <a:lstStyle/>
                    <a:p>
                      <a:r>
                        <a:rPr lang="en-US" sz="2000" b="1" dirty="0"/>
                        <a:t>Vitamin K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Needed for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proper blood clotting</a:t>
                      </a:r>
                      <a:endParaRPr lang="en-IN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Leafy </a:t>
                      </a: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green vegetables such as greens, and spinach</a:t>
                      </a:r>
                      <a:r>
                        <a:rPr lang="en-US" sz="2000" b="1" dirty="0"/>
                        <a:t>; </a:t>
                      </a: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green vegetables such as broccoli</a:t>
                      </a:r>
                      <a:r>
                        <a:rPr lang="en-US" sz="2000" b="1" dirty="0"/>
                        <a:t>, Brussels sprouts, and asparagus; also produced in intestinal tract by bacteria</a:t>
                      </a:r>
                      <a:endParaRPr lang="en-IN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30049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36EDA8C-DED1-4579-9291-4EF3965CA4E7}"/>
              </a:ext>
            </a:extLst>
          </p:cNvPr>
          <p:cNvSpPr/>
          <p:nvPr/>
        </p:nvSpPr>
        <p:spPr>
          <a:xfrm>
            <a:off x="3649249" y="0"/>
            <a:ext cx="52874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dirty="0"/>
              <a:t>FAT SOLUBLE VITAMIS</a:t>
            </a:r>
          </a:p>
        </p:txBody>
      </p:sp>
    </p:spTree>
    <p:extLst>
      <p:ext uri="{BB962C8B-B14F-4D97-AF65-F5344CB8AC3E}">
        <p14:creationId xmlns:p14="http://schemas.microsoft.com/office/powerpoint/2010/main" val="3097938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61E9D-BD3B-42D9-AB44-A12990EF3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07"/>
            <a:ext cx="10515600" cy="743828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WATER SOLUBLE VITAMINS</a:t>
            </a:r>
            <a:endParaRPr lang="en-IN" b="1" dirty="0">
              <a:latin typeface="+mn-lt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ACEA905-2CB6-42AA-A6E3-6DFB0918D9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2182452"/>
              </p:ext>
            </p:extLst>
          </p:nvPr>
        </p:nvGraphicFramePr>
        <p:xfrm>
          <a:off x="431259" y="904115"/>
          <a:ext cx="11465669" cy="5756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3257">
                  <a:extLst>
                    <a:ext uri="{9D8B030D-6E8A-4147-A177-3AD203B41FA5}">
                      <a16:colId xmlns:a16="http://schemas.microsoft.com/office/drawing/2014/main" val="2189337994"/>
                    </a:ext>
                  </a:extLst>
                </a:gridCol>
                <a:gridCol w="3747573">
                  <a:extLst>
                    <a:ext uri="{9D8B030D-6E8A-4147-A177-3AD203B41FA5}">
                      <a16:colId xmlns:a16="http://schemas.microsoft.com/office/drawing/2014/main" val="1674041584"/>
                    </a:ext>
                  </a:extLst>
                </a:gridCol>
                <a:gridCol w="5064839">
                  <a:extLst>
                    <a:ext uri="{9D8B030D-6E8A-4147-A177-3AD203B41FA5}">
                      <a16:colId xmlns:a16="http://schemas.microsoft.com/office/drawing/2014/main" val="32321155"/>
                    </a:ext>
                  </a:extLst>
                </a:gridCol>
              </a:tblGrid>
              <a:tr h="39395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Vitamins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Functions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Sources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72477"/>
                  </a:ext>
                </a:extLst>
              </a:tr>
              <a:tr h="624166">
                <a:tc>
                  <a:txBody>
                    <a:bodyPr/>
                    <a:lstStyle/>
                    <a:p>
                      <a:r>
                        <a:rPr lang="en-US" b="1" dirty="0"/>
                        <a:t>Thiamine (Vitamin B1)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Energy metabolism</a:t>
                      </a:r>
                      <a:r>
                        <a:rPr lang="en-US" b="1" dirty="0"/>
                        <a:t>; important to nerve function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Whole-grain or enriched breads and cereals, </a:t>
                      </a:r>
                      <a:r>
                        <a:rPr lang="en-US" b="1" dirty="0"/>
                        <a:t>legumes, nuts and seeds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835834"/>
                  </a:ext>
                </a:extLst>
              </a:tr>
              <a:tr h="624166">
                <a:tc>
                  <a:txBody>
                    <a:bodyPr/>
                    <a:lstStyle/>
                    <a:p>
                      <a:r>
                        <a:rPr lang="en-US" b="1" dirty="0"/>
                        <a:t>Riboflavin (Vitamin B2)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Energy metabolism</a:t>
                      </a:r>
                      <a:r>
                        <a:rPr lang="en-US" b="1" dirty="0"/>
                        <a:t>; important for normal vision and skin health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Milk and milk products; </a:t>
                      </a: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leafy green vegetables; whole-grain, enriched breads and cereals</a:t>
                      </a:r>
                      <a:endParaRPr lang="en-IN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019028"/>
                  </a:ext>
                </a:extLst>
              </a:tr>
              <a:tr h="881716">
                <a:tc>
                  <a:txBody>
                    <a:bodyPr/>
                    <a:lstStyle/>
                    <a:p>
                      <a:r>
                        <a:rPr lang="en-US" b="1" dirty="0"/>
                        <a:t>Niacin</a:t>
                      </a:r>
                    </a:p>
                    <a:p>
                      <a:r>
                        <a:rPr lang="en-US" b="1" dirty="0"/>
                        <a:t>(Vitamin B3)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Energy metabolism</a:t>
                      </a:r>
                      <a:r>
                        <a:rPr lang="en-IN" b="1" dirty="0"/>
                        <a:t>; important for nervous system, digestive system, and skin health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Meat, poultry, fish, whole-grain </a:t>
                      </a:r>
                      <a:r>
                        <a:rPr lang="en-US" b="1" dirty="0"/>
                        <a:t>or enriched breads and cereals, vegetables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04393"/>
                  </a:ext>
                </a:extLst>
              </a:tr>
              <a:tr h="361620">
                <a:tc>
                  <a:txBody>
                    <a:bodyPr/>
                    <a:lstStyle/>
                    <a:p>
                      <a:r>
                        <a:rPr lang="en-US" b="1" dirty="0"/>
                        <a:t>Pantothenic Acid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Energy metabolism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Widespread in foods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296525"/>
                  </a:ext>
                </a:extLst>
              </a:tr>
              <a:tr h="617201">
                <a:tc>
                  <a:txBody>
                    <a:bodyPr/>
                    <a:lstStyle/>
                    <a:p>
                      <a:r>
                        <a:rPr lang="en-US" b="1" dirty="0"/>
                        <a:t>Biotin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rgbClr val="FF0000"/>
                          </a:solidFill>
                        </a:rPr>
                        <a:t>Energy metabolism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Widespread in foods; also produced in intestinal tract by bacteria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541251"/>
                  </a:ext>
                </a:extLst>
              </a:tr>
              <a:tr h="624166">
                <a:tc>
                  <a:txBody>
                    <a:bodyPr/>
                    <a:lstStyle/>
                    <a:p>
                      <a:r>
                        <a:rPr lang="en-US" b="1" dirty="0"/>
                        <a:t>Pyridoxine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Protein metabolism</a:t>
                      </a:r>
                      <a:r>
                        <a:rPr lang="en-US" b="1" dirty="0"/>
                        <a:t>; helps make red blood cells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Meat, fish, poultry, vegetables, fruits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920206"/>
                  </a:ext>
                </a:extLst>
              </a:tr>
              <a:tr h="881716">
                <a:tc>
                  <a:txBody>
                    <a:bodyPr/>
                    <a:lstStyle/>
                    <a:p>
                      <a:r>
                        <a:rPr lang="en-US" b="1" dirty="0"/>
                        <a:t>Folic Acid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Making DNA </a:t>
                      </a:r>
                      <a:r>
                        <a:rPr lang="en-US" b="1" dirty="0"/>
                        <a:t>and new cells, especially red blood cells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Leafy green vegetables and legumes, seeds, orange juice, and liver</a:t>
                      </a:r>
                      <a:r>
                        <a:rPr lang="en-US" b="1" dirty="0"/>
                        <a:t>; now added to most refined grains</a:t>
                      </a:r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438748"/>
                  </a:ext>
                </a:extLst>
              </a:tr>
              <a:tr h="624166">
                <a:tc>
                  <a:txBody>
                    <a:bodyPr/>
                    <a:lstStyle/>
                    <a:p>
                      <a:r>
                        <a:rPr lang="en-US" b="1" dirty="0" err="1"/>
                        <a:t>Cyanocobalamine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making new cells; </a:t>
                      </a:r>
                      <a:r>
                        <a:rPr lang="en-US" b="1" dirty="0"/>
                        <a:t>important to nerve function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Meat, poultry, fish, seafood, eggs, milk and milk products; </a:t>
                      </a: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not found in plant foods</a:t>
                      </a:r>
                      <a:endParaRPr lang="en-IN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951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31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7554351" y="0"/>
            <a:ext cx="4645365" cy="2630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60721B-C01A-45B9-96F2-B475A932C53A}"/>
              </a:ext>
            </a:extLst>
          </p:cNvPr>
          <p:cNvSpPr/>
          <p:nvPr/>
        </p:nvSpPr>
        <p:spPr>
          <a:xfrm>
            <a:off x="84841" y="975784"/>
            <a:ext cx="11283884" cy="5099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EACH LINE DESCRIBES ABOUT </a:t>
            </a:r>
            <a:r>
              <a:rPr lang="en-US" sz="3000" b="1" i="1" dirty="0">
                <a:solidFill>
                  <a:srgbClr val="FF0000"/>
                </a:solidFill>
              </a:rPr>
              <a:t>_____ NUTRIENT</a:t>
            </a:r>
            <a:endParaRPr lang="en-US" sz="3000" b="1" dirty="0">
              <a:solidFill>
                <a:srgbClr val="FF0000"/>
              </a:solidFill>
            </a:endParaRPr>
          </a:p>
          <a:p>
            <a:endParaRPr lang="en-US" sz="3000" b="1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THE NUTRIENTS WHICH MAINLY GIVE ENERGY TO OUR BODY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THE NUTRIENTS THAT ARE NEEDED FOR THE GROWTH AND MAINTENANCE OF OUR BODY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A VITAMIN REQUIRED FOR MAINTAINING GOOD EYESIGHT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A VITAMIN THAT IS REQUIRED FOR REQUIRING FOR KEEPING OUR BONES HEALTHY</a:t>
            </a:r>
          </a:p>
        </p:txBody>
      </p:sp>
    </p:spTree>
    <p:extLst>
      <p:ext uri="{BB962C8B-B14F-4D97-AF65-F5344CB8AC3E}">
        <p14:creationId xmlns:p14="http://schemas.microsoft.com/office/powerpoint/2010/main" val="126511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168BB-E0A1-402D-A57C-58A4E2843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05" y="207461"/>
            <a:ext cx="10515600" cy="57755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+mn-lt"/>
              </a:rPr>
              <a:t>MINERALS</a:t>
            </a:r>
            <a:endParaRPr lang="en-IN" b="1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DCFFB-A8FE-43F5-9988-D304DAAD5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63"/>
          <a:stretch/>
        </p:blipFill>
        <p:spPr>
          <a:xfrm>
            <a:off x="7117238" y="1721645"/>
            <a:ext cx="5074762" cy="43513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23847B-AA74-49FD-8A90-C0C729BAE29C}"/>
              </a:ext>
            </a:extLst>
          </p:cNvPr>
          <p:cNvSpPr/>
          <p:nvPr/>
        </p:nvSpPr>
        <p:spPr>
          <a:xfrm>
            <a:off x="114148" y="1164134"/>
            <a:ext cx="700309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/>
              <a:t>Mineral is a chemical element required as an </a:t>
            </a:r>
            <a:r>
              <a:rPr lang="en-US" sz="2800" b="1" dirty="0">
                <a:solidFill>
                  <a:srgbClr val="FF0000"/>
                </a:solidFill>
              </a:rPr>
              <a:t>essential nutrient by organisms to perform functions necessary for life</a:t>
            </a:r>
          </a:p>
          <a:p>
            <a:endParaRPr lang="en-US" sz="28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/>
              <a:t>Minerals are found in foods like cereals, bread, meat, fish, milk, dairy, nuts, fruit (especially dried fruit) and vegetables.</a:t>
            </a:r>
          </a:p>
          <a:p>
            <a:endParaRPr lang="en-US" sz="28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b="1" dirty="0"/>
              <a:t>The body uses minerals to perform many different functions — from building strong bones to transmitting nerve impulses. </a:t>
            </a:r>
            <a:r>
              <a:rPr lang="en-US" sz="2800" b="1" dirty="0">
                <a:solidFill>
                  <a:srgbClr val="FF0000"/>
                </a:solidFill>
              </a:rPr>
              <a:t>Some minerals are even used to make hormones or maintain a normal heartbeat.</a:t>
            </a:r>
            <a:endParaRPr lang="en-IN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0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AA7EF-CCE3-42EA-BB8F-1DE6A1B55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5017" y="0"/>
            <a:ext cx="5901965" cy="1325563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COMPONENTS OF FOOD</a:t>
            </a:r>
            <a:endParaRPr lang="en-IN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321CC-E1EE-4121-B81E-72FBAA1AC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13" y="1659452"/>
            <a:ext cx="10515600" cy="4351338"/>
          </a:xfrm>
        </p:spPr>
        <p:txBody>
          <a:bodyPr/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CARBOHYDRATES</a:t>
            </a:r>
          </a:p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PROTEINS</a:t>
            </a:r>
          </a:p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FATS</a:t>
            </a:r>
          </a:p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VITAMINS</a:t>
            </a:r>
          </a:p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MINERALS</a:t>
            </a:r>
          </a:p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ANTIOXIDANTS</a:t>
            </a:r>
          </a:p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WATER</a:t>
            </a:r>
          </a:p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FIBER</a:t>
            </a:r>
            <a:endParaRPr lang="en-IN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0D165-443B-4D32-8A5E-1090889C1A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0" t="20206" r="9588" b="6805"/>
          <a:stretch/>
        </p:blipFill>
        <p:spPr>
          <a:xfrm>
            <a:off x="4461035" y="1608808"/>
            <a:ext cx="6892766" cy="445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67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89634-BCDA-4A02-8AEE-E9422A022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2879" y="1863332"/>
            <a:ext cx="3245962" cy="4351338"/>
          </a:xfrm>
        </p:spPr>
        <p:txBody>
          <a:bodyPr>
            <a:normAutofit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ADC392-9701-4D4E-BFB0-660F54F8252C}"/>
              </a:ext>
            </a:extLst>
          </p:cNvPr>
          <p:cNvSpPr/>
          <p:nvPr/>
        </p:nvSpPr>
        <p:spPr>
          <a:xfrm>
            <a:off x="198652" y="84292"/>
            <a:ext cx="3245962" cy="5447645"/>
          </a:xfrm>
          <a:prstGeom prst="rec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IN" sz="3000" b="1" dirty="0"/>
              <a:t>Trace  minerals</a:t>
            </a:r>
          </a:p>
          <a:p>
            <a:endParaRPr lang="en-IN" sz="3000" b="1" dirty="0"/>
          </a:p>
          <a:p>
            <a:r>
              <a:rPr lang="en-IN" sz="3000" b="1" dirty="0"/>
              <a:t>    </a:t>
            </a:r>
            <a:r>
              <a:rPr lang="en-IN" sz="3000" b="1" dirty="0">
                <a:solidFill>
                  <a:srgbClr val="FF0000"/>
                </a:solidFill>
              </a:rPr>
              <a:t>Chromium.</a:t>
            </a:r>
          </a:p>
          <a:p>
            <a:r>
              <a:rPr lang="en-IN" sz="3000" b="1" dirty="0">
                <a:solidFill>
                  <a:srgbClr val="FF0000"/>
                </a:solidFill>
              </a:rPr>
              <a:t>    Copper.</a:t>
            </a:r>
          </a:p>
          <a:p>
            <a:r>
              <a:rPr lang="en-IN" sz="3000" b="1" dirty="0">
                <a:solidFill>
                  <a:srgbClr val="FF0000"/>
                </a:solidFill>
              </a:rPr>
              <a:t>    Fluorine.</a:t>
            </a:r>
          </a:p>
          <a:p>
            <a:r>
              <a:rPr lang="en-IN" sz="3000" b="1" dirty="0">
                <a:solidFill>
                  <a:srgbClr val="FF0000"/>
                </a:solidFill>
              </a:rPr>
              <a:t>    Iodine.</a:t>
            </a:r>
          </a:p>
          <a:p>
            <a:r>
              <a:rPr lang="en-IN" sz="3000" b="1" dirty="0">
                <a:solidFill>
                  <a:srgbClr val="FF0000"/>
                </a:solidFill>
              </a:rPr>
              <a:t>    Iron.</a:t>
            </a:r>
          </a:p>
          <a:p>
            <a:r>
              <a:rPr lang="en-IN" sz="3000" b="1" dirty="0">
                <a:solidFill>
                  <a:srgbClr val="FF0000"/>
                </a:solidFill>
              </a:rPr>
              <a:t>    Zinc.</a:t>
            </a:r>
          </a:p>
          <a:p>
            <a:r>
              <a:rPr lang="en-IN" sz="3000" b="1" dirty="0">
                <a:solidFill>
                  <a:srgbClr val="FF0000"/>
                </a:solidFill>
              </a:rPr>
              <a:t>    Manganese.</a:t>
            </a:r>
          </a:p>
          <a:p>
            <a:r>
              <a:rPr lang="en-IN" sz="3000" b="1" dirty="0">
                <a:solidFill>
                  <a:srgbClr val="FF0000"/>
                </a:solidFill>
              </a:rPr>
              <a:t>    Molybdenum.</a:t>
            </a:r>
          </a:p>
          <a:p>
            <a:r>
              <a:rPr lang="en-IN" sz="3000" b="1" dirty="0">
                <a:solidFill>
                  <a:srgbClr val="FF0000"/>
                </a:solidFill>
              </a:rPr>
              <a:t>    Selenium</a:t>
            </a:r>
            <a:r>
              <a:rPr lang="en-IN" sz="3000" dirty="0">
                <a:solidFill>
                  <a:srgbClr val="FF0000"/>
                </a:solidFill>
              </a:rPr>
              <a:t>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20E419-F098-49B7-AE77-8150636D1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746" y="954414"/>
            <a:ext cx="3006660" cy="2294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B9290C-257F-44E6-96E6-5F8EDB23AC71}"/>
              </a:ext>
            </a:extLst>
          </p:cNvPr>
          <p:cNvSpPr txBox="1"/>
          <p:nvPr/>
        </p:nvSpPr>
        <p:spPr>
          <a:xfrm>
            <a:off x="9473938" y="80987"/>
            <a:ext cx="1649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SOURCES</a:t>
            </a:r>
            <a:endParaRPr lang="en-IN" sz="2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C3C749-A761-4D80-88BB-9E28C9CF6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80524"/>
            <a:ext cx="6096000" cy="28328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5CD401-CA00-4510-AD84-F527EC368C83}"/>
              </a:ext>
            </a:extLst>
          </p:cNvPr>
          <p:cNvSpPr/>
          <p:nvPr/>
        </p:nvSpPr>
        <p:spPr>
          <a:xfrm>
            <a:off x="3580026" y="90414"/>
            <a:ext cx="2881459" cy="4247317"/>
          </a:xfrm>
          <a:prstGeom prst="rec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IN" sz="3000" b="1" dirty="0"/>
              <a:t>Major minerals</a:t>
            </a:r>
          </a:p>
          <a:p>
            <a:endParaRPr lang="en-IN" sz="3000" b="1" dirty="0"/>
          </a:p>
          <a:p>
            <a:r>
              <a:rPr lang="en-IN" sz="3000" b="1" dirty="0"/>
              <a:t>    </a:t>
            </a:r>
            <a:r>
              <a:rPr lang="en-IN" sz="3000" b="1" dirty="0">
                <a:solidFill>
                  <a:srgbClr val="FF0000"/>
                </a:solidFill>
              </a:rPr>
              <a:t>Calcium.</a:t>
            </a:r>
          </a:p>
          <a:p>
            <a:r>
              <a:rPr lang="en-IN" sz="3000" b="1" dirty="0">
                <a:solidFill>
                  <a:srgbClr val="FF0000"/>
                </a:solidFill>
              </a:rPr>
              <a:t>    Chloride.</a:t>
            </a:r>
          </a:p>
          <a:p>
            <a:r>
              <a:rPr lang="en-IN" sz="3000" b="1" dirty="0">
                <a:solidFill>
                  <a:srgbClr val="FF0000"/>
                </a:solidFill>
              </a:rPr>
              <a:t>    Magnesium.</a:t>
            </a:r>
          </a:p>
          <a:p>
            <a:r>
              <a:rPr lang="en-IN" sz="3000" b="1" dirty="0">
                <a:solidFill>
                  <a:srgbClr val="FF0000"/>
                </a:solidFill>
              </a:rPr>
              <a:t>    Phosphorus.</a:t>
            </a:r>
          </a:p>
          <a:p>
            <a:r>
              <a:rPr lang="en-IN" sz="3000" b="1" dirty="0">
                <a:solidFill>
                  <a:srgbClr val="FF0000"/>
                </a:solidFill>
              </a:rPr>
              <a:t>    Potassium.</a:t>
            </a:r>
          </a:p>
          <a:p>
            <a:r>
              <a:rPr lang="en-IN" sz="3000" b="1" dirty="0">
                <a:solidFill>
                  <a:srgbClr val="FF0000"/>
                </a:solidFill>
              </a:rPr>
              <a:t>    Sodium.</a:t>
            </a:r>
          </a:p>
          <a:p>
            <a:r>
              <a:rPr lang="en-IN" sz="3000" b="1" dirty="0">
                <a:solidFill>
                  <a:srgbClr val="FF0000"/>
                </a:solidFill>
              </a:rPr>
              <a:t>    Sulphur.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FF3EEB-7DA0-46BC-941C-7DEA576EAB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54"/>
          <a:stretch/>
        </p:blipFill>
        <p:spPr>
          <a:xfrm>
            <a:off x="9722668" y="652030"/>
            <a:ext cx="2380329" cy="32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38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41013-9160-47F7-A2EE-17EB33F4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55" y="0"/>
            <a:ext cx="5751136" cy="886120"/>
          </a:xfrm>
        </p:spPr>
        <p:txBody>
          <a:bodyPr/>
          <a:lstStyle/>
          <a:p>
            <a:r>
              <a:rPr lang="en-US" b="1" dirty="0"/>
              <a:t>SOURCES OF MINERALS</a:t>
            </a:r>
            <a:endParaRPr lang="en-IN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65A9AE-0508-495C-B04C-C9646550D9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754288"/>
              </p:ext>
            </p:extLst>
          </p:nvPr>
        </p:nvGraphicFramePr>
        <p:xfrm>
          <a:off x="417920" y="695043"/>
          <a:ext cx="11774080" cy="568942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894789">
                  <a:extLst>
                    <a:ext uri="{9D8B030D-6E8A-4147-A177-3AD203B41FA5}">
                      <a16:colId xmlns:a16="http://schemas.microsoft.com/office/drawing/2014/main" val="13775936"/>
                    </a:ext>
                  </a:extLst>
                </a:gridCol>
                <a:gridCol w="9879291">
                  <a:extLst>
                    <a:ext uri="{9D8B030D-6E8A-4147-A177-3AD203B41FA5}">
                      <a16:colId xmlns:a16="http://schemas.microsoft.com/office/drawing/2014/main" val="1029058514"/>
                    </a:ext>
                  </a:extLst>
                </a:gridCol>
              </a:tblGrid>
              <a:tr h="57015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chemeClr val="tx1"/>
                          </a:solidFill>
                          <a:effectLst/>
                        </a:rPr>
                        <a:t>Nutrient</a:t>
                      </a:r>
                      <a:endParaRPr lang="en-IN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36830" algn="ctr">
                        <a:lnSpc>
                          <a:spcPct val="102000"/>
                        </a:lnSpc>
                        <a:spcBef>
                          <a:spcPts val="135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solidFill>
                            <a:schemeClr val="tx1"/>
                          </a:solidFill>
                          <a:effectLst/>
                        </a:rPr>
                        <a:t>Major Food Sources</a:t>
                      </a:r>
                      <a:endParaRPr lang="en-IN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181521"/>
                  </a:ext>
                </a:extLst>
              </a:tr>
              <a:tr h="9114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N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 Calcium</a:t>
                      </a:r>
                      <a:endParaRPr lang="en-IN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36830">
                        <a:lnSpc>
                          <a:spcPct val="102000"/>
                        </a:lnSpc>
                        <a:spcBef>
                          <a:spcPts val="13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Breast milk,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yogurt, cheese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, fortified or enriched</a:t>
                      </a:r>
                      <a:r>
                        <a:rPr lang="en-US" sz="2400" spc="-19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grain</a:t>
                      </a:r>
                      <a:r>
                        <a:rPr lang="en-US" sz="2400" spc="-19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products,</a:t>
                      </a:r>
                      <a:r>
                        <a:rPr lang="en-US" sz="2400" spc="-19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some green</a:t>
                      </a:r>
                      <a:r>
                        <a:rPr lang="en-US" sz="2400" spc="-2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leafy</a:t>
                      </a:r>
                      <a:r>
                        <a:rPr lang="en-US" sz="2400" spc="-20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vegetables,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sardines,</a:t>
                      </a:r>
                      <a:r>
                        <a:rPr lang="en-US" sz="2400" spc="-65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salmon</a:t>
                      </a:r>
                      <a:endParaRPr lang="en-IN" sz="2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667660"/>
                  </a:ext>
                </a:extLst>
              </a:tr>
              <a:tr h="38622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  Iron</a:t>
                      </a:r>
                      <a:endParaRPr lang="en-IN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36830">
                        <a:lnSpc>
                          <a:spcPct val="102000"/>
                        </a:lnSpc>
                        <a:spcBef>
                          <a:spcPts val="13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Breast milk;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meat; liver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; legumes; whole- grain</a:t>
                      </a:r>
                      <a:r>
                        <a:rPr lang="en-US" sz="2400" spc="-20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breads,</a:t>
                      </a:r>
                      <a:r>
                        <a:rPr lang="en-US" sz="2400" spc="-20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cereals,</a:t>
                      </a:r>
                      <a:r>
                        <a:rPr lang="en-US" sz="2400" spc="-2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or</a:t>
                      </a:r>
                      <a:r>
                        <a:rPr lang="en-US" sz="2400" spc="-20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fortified</a:t>
                      </a:r>
                      <a:r>
                        <a:rPr lang="en-US" sz="2400" spc="-125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or</a:t>
                      </a:r>
                      <a:r>
                        <a:rPr lang="en-US" sz="2400" spc="-12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enriched</a:t>
                      </a:r>
                      <a:r>
                        <a:rPr lang="en-US" sz="2400" spc="-12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grain</a:t>
                      </a:r>
                      <a:r>
                        <a:rPr lang="en-US" sz="2400" spc="-12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products; and</a:t>
                      </a:r>
                      <a:r>
                        <a:rPr lang="en-US" sz="2400" spc="-105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dark</a:t>
                      </a:r>
                      <a:r>
                        <a:rPr lang="en-US" sz="2400" spc="-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green</a:t>
                      </a:r>
                      <a:r>
                        <a:rPr lang="en-US" sz="2400" spc="-1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vegetables</a:t>
                      </a:r>
                      <a:endParaRPr lang="en-IN" sz="2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135278"/>
                  </a:ext>
                </a:extLst>
              </a:tr>
              <a:tr h="7126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N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 Zinc</a:t>
                      </a:r>
                      <a:endParaRPr lang="en-IN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36830">
                        <a:lnSpc>
                          <a:spcPct val="102000"/>
                        </a:lnSpc>
                        <a:spcBef>
                          <a:spcPts val="13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Breast milk;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meat; liver; egg yolk; oysters and</a:t>
                      </a:r>
                      <a:r>
                        <a:rPr lang="en-US" sz="2400" spc="-11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other</a:t>
                      </a:r>
                      <a:r>
                        <a:rPr lang="en-US" sz="2400" spc="-11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seafood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;</a:t>
                      </a:r>
                      <a:r>
                        <a:rPr lang="en-US" sz="2400" spc="-10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whole-grain breads,</a:t>
                      </a:r>
                      <a:r>
                        <a:rPr lang="en-US" sz="2400" spc="-14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cereals,</a:t>
                      </a:r>
                      <a:r>
                        <a:rPr lang="en-US" sz="2400" spc="-14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and</a:t>
                      </a:r>
                      <a:r>
                        <a:rPr lang="en-US" sz="2400" spc="-14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other</a:t>
                      </a:r>
                      <a:r>
                        <a:rPr lang="en-US" sz="2400" spc="-14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fortified</a:t>
                      </a:r>
                      <a:r>
                        <a:rPr lang="en-US" sz="2400" spc="-1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or</a:t>
                      </a:r>
                      <a:r>
                        <a:rPr lang="en-US" sz="2400" spc="-1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enriched</a:t>
                      </a:r>
                      <a:r>
                        <a:rPr lang="en-US" sz="2400" spc="-1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grain</a:t>
                      </a:r>
                      <a:r>
                        <a:rPr lang="en-US" sz="2400" spc="-1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products; legumes</a:t>
                      </a:r>
                      <a:endParaRPr lang="en-IN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713033"/>
                  </a:ext>
                </a:extLst>
              </a:tr>
              <a:tr h="3244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5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Iodine</a:t>
                      </a:r>
                      <a:endParaRPr lang="en-IN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36830">
                        <a:lnSpc>
                          <a:spcPct val="102000"/>
                        </a:lnSpc>
                        <a:spcBef>
                          <a:spcPts val="13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Breast</a:t>
                      </a:r>
                      <a:r>
                        <a:rPr lang="en-US" sz="2400" spc="-16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milk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, seafood, iodized</a:t>
                      </a:r>
                      <a:r>
                        <a:rPr lang="en-US" sz="2400" spc="-20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salt</a:t>
                      </a:r>
                      <a:endParaRPr lang="en-IN" sz="24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10908"/>
                  </a:ext>
                </a:extLst>
              </a:tr>
              <a:tr h="4849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N" sz="2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5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Magnesium</a:t>
                      </a:r>
                      <a:endParaRPr lang="en-IN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36830">
                        <a:lnSpc>
                          <a:spcPct val="102000"/>
                        </a:lnSpc>
                        <a:spcBef>
                          <a:spcPts val="13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Breast milk;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whole-grain</a:t>
                      </a:r>
                      <a:r>
                        <a:rPr lang="en-US" sz="2400" spc="-21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breads,</a:t>
                      </a:r>
                      <a:r>
                        <a:rPr lang="en-US" sz="2400" spc="-205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cereals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, and</a:t>
                      </a:r>
                      <a:r>
                        <a:rPr lang="en-US" sz="2400" spc="-1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other</a:t>
                      </a:r>
                      <a:r>
                        <a:rPr lang="en-US" sz="2400" spc="-1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grain</a:t>
                      </a:r>
                      <a:r>
                        <a:rPr lang="en-US" sz="2400" spc="-1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products;</a:t>
                      </a:r>
                      <a:r>
                        <a:rPr lang="en-US" sz="2400" spc="-1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tofu;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legumes;</a:t>
                      </a:r>
                      <a:r>
                        <a:rPr lang="en-US" sz="2400" spc="-13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green</a:t>
                      </a:r>
                      <a:r>
                        <a:rPr lang="en-US" sz="2400" spc="-13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veg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etables</a:t>
                      </a:r>
                      <a:endParaRPr lang="en-IN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795210"/>
                  </a:ext>
                </a:extLst>
              </a:tr>
              <a:tr h="7260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  Phosphorus</a:t>
                      </a:r>
                      <a:endParaRPr lang="en-IN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36830">
                        <a:lnSpc>
                          <a:spcPct val="102000"/>
                        </a:lnSpc>
                        <a:spcBef>
                          <a:spcPts val="13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Breast milk;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cheese;</a:t>
                      </a:r>
                      <a:r>
                        <a:rPr lang="en-US" sz="2400" spc="-17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egg</a:t>
                      </a:r>
                      <a:r>
                        <a:rPr lang="en-US" sz="2400" spc="-165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yolk;</a:t>
                      </a:r>
                      <a:r>
                        <a:rPr lang="en-US" sz="2400" spc="-17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meat;</a:t>
                      </a:r>
                      <a:r>
                        <a:rPr lang="en-US" sz="2400" spc="-17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poultry; fish; whole-grain breads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, cereals,</a:t>
                      </a:r>
                      <a:r>
                        <a:rPr lang="en-US" sz="2400" spc="-16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and</a:t>
                      </a:r>
                      <a:r>
                        <a:rPr lang="en-US" sz="2400" spc="-16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other</a:t>
                      </a:r>
                      <a:r>
                        <a:rPr lang="en-US" sz="2400" spc="-15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grain</a:t>
                      </a:r>
                      <a:r>
                        <a:rPr lang="en-US" sz="2400" spc="-16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products; legumes</a:t>
                      </a:r>
                      <a:endParaRPr lang="en-IN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269114"/>
                  </a:ext>
                </a:extLst>
              </a:tr>
              <a:tr h="72601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  Potassium</a:t>
                      </a:r>
                      <a:endParaRPr lang="en-IN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36830">
                        <a:lnSpc>
                          <a:spcPct val="102000"/>
                        </a:lnSpc>
                        <a:spcBef>
                          <a:spcPts val="13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Breast</a:t>
                      </a:r>
                      <a:r>
                        <a:rPr lang="en-US" sz="2400" spc="-20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milk;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fruits</a:t>
                      </a:r>
                      <a:r>
                        <a:rPr lang="en-US" sz="2400" spc="-17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especially</a:t>
                      </a:r>
                      <a:r>
                        <a:rPr lang="en-US" sz="2400" spc="-17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orange</a:t>
                      </a:r>
                      <a:r>
                        <a:rPr lang="en-US" sz="2400" spc="-170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juice, bananas, and dried fruits; yogurt;</a:t>
                      </a:r>
                      <a:r>
                        <a:rPr lang="en-US" sz="2400" spc="-155" dirty="0"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potatoes;</a:t>
                      </a:r>
                      <a:r>
                        <a:rPr lang="en-US" sz="2400" spc="-15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meat;</a:t>
                      </a:r>
                      <a:r>
                        <a:rPr lang="en-US" sz="2400" spc="-15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fish; poultry; soy products; vegetables</a:t>
                      </a:r>
                      <a:endParaRPr lang="en-IN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859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893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9D960C-F068-45D9-840E-67273B2EF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112262" y="135427"/>
            <a:ext cx="6175415" cy="6722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A65F94-4C10-4A57-82E6-A0018DECA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486" y="1245713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30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7554351" y="0"/>
            <a:ext cx="4645365" cy="2630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3DA7AD-BB15-4B0B-98DF-AC4E0F97248E}"/>
              </a:ext>
            </a:extLst>
          </p:cNvPr>
          <p:cNvSpPr txBox="1"/>
          <p:nvPr/>
        </p:nvSpPr>
        <p:spPr>
          <a:xfrm>
            <a:off x="188536" y="386499"/>
            <a:ext cx="7805394" cy="585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The Highest concentration of minerals is found in ____</a:t>
            </a:r>
          </a:p>
          <a:p>
            <a:pPr marL="342900" indent="-342900">
              <a:buAutoNum type="arabicPeriod"/>
            </a:pPr>
            <a:r>
              <a:rPr lang="en-US" sz="3000" b="1" dirty="0"/>
              <a:t>Bones and Teeth</a:t>
            </a:r>
          </a:p>
          <a:p>
            <a:pPr marL="342900" indent="-342900">
              <a:buAutoNum type="arabicPeriod"/>
            </a:pPr>
            <a:r>
              <a:rPr lang="en-US" sz="3000" b="1" dirty="0"/>
              <a:t>Arms and Legs</a:t>
            </a:r>
          </a:p>
          <a:p>
            <a:pPr marL="342900" indent="-342900">
              <a:buAutoNum type="arabicPeriod"/>
            </a:pPr>
            <a:r>
              <a:rPr lang="en-US" sz="3000" b="1" dirty="0"/>
              <a:t>Skin</a:t>
            </a:r>
          </a:p>
          <a:p>
            <a:pPr marL="342900" indent="-342900">
              <a:buAutoNum type="arabicPeriod"/>
            </a:pPr>
            <a:r>
              <a:rPr lang="en-US" sz="3000" b="1" dirty="0"/>
              <a:t>None of these</a:t>
            </a:r>
          </a:p>
          <a:p>
            <a:endParaRPr lang="en-US" sz="3000" b="1" dirty="0">
              <a:solidFill>
                <a:srgbClr val="FF0000"/>
              </a:solidFill>
            </a:endParaRPr>
          </a:p>
          <a:p>
            <a:r>
              <a:rPr lang="en-US" sz="3000" b="1" dirty="0">
                <a:solidFill>
                  <a:srgbClr val="FF0000"/>
                </a:solidFill>
              </a:rPr>
              <a:t>The mineral we get from fish is _____</a:t>
            </a:r>
          </a:p>
          <a:p>
            <a:pPr marL="342900" indent="-342900">
              <a:buAutoNum type="arabicPeriod"/>
            </a:pPr>
            <a:r>
              <a:rPr lang="en-US" sz="3000" b="1" dirty="0"/>
              <a:t>Iron</a:t>
            </a:r>
          </a:p>
          <a:p>
            <a:pPr marL="342900" indent="-342900">
              <a:buAutoNum type="arabicPeriod"/>
            </a:pPr>
            <a:r>
              <a:rPr lang="en-US" sz="3000" b="1" dirty="0"/>
              <a:t>Iodine</a:t>
            </a:r>
          </a:p>
          <a:p>
            <a:pPr marL="342900" indent="-342900">
              <a:buAutoNum type="arabicPeriod"/>
            </a:pPr>
            <a:r>
              <a:rPr lang="en-US" sz="3000" b="1" dirty="0"/>
              <a:t>Magnesium </a:t>
            </a:r>
          </a:p>
          <a:p>
            <a:pPr marL="342900" indent="-342900">
              <a:buAutoNum type="arabicPeriod"/>
            </a:pPr>
            <a:r>
              <a:rPr lang="en-US" sz="3000" b="1" dirty="0"/>
              <a:t>None of these</a:t>
            </a:r>
            <a:endParaRPr lang="en-IN" sz="3000" b="1" dirty="0"/>
          </a:p>
        </p:txBody>
      </p:sp>
    </p:spTree>
    <p:extLst>
      <p:ext uri="{BB962C8B-B14F-4D97-AF65-F5344CB8AC3E}">
        <p14:creationId xmlns:p14="http://schemas.microsoft.com/office/powerpoint/2010/main" val="426728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47336" y="881744"/>
            <a:ext cx="9664504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IN" sz="2400" b="1" dirty="0">
                <a:cs typeface="Calibri" panose="020F0502020204030204" pitchFamily="34" charset="0"/>
              </a:rPr>
              <a:t>Food Science-</a:t>
            </a:r>
            <a:r>
              <a:rPr lang="en-IN" sz="2400" dirty="0">
                <a:cs typeface="Calibri" panose="020F0502020204030204" pitchFamily="34" charset="0"/>
              </a:rPr>
              <a:t> </a:t>
            </a:r>
            <a:r>
              <a:rPr lang="en-IN" sz="2400" dirty="0" err="1">
                <a:cs typeface="Calibri" panose="020F0502020204030204" pitchFamily="34" charset="0"/>
              </a:rPr>
              <a:t>Srilakshmi</a:t>
            </a:r>
            <a:r>
              <a:rPr lang="en-IN" sz="2400" dirty="0">
                <a:cs typeface="Calibri" panose="020F0502020204030204" pitchFamily="34" charset="0"/>
              </a:rPr>
              <a:t>, Prosper Montague Publishing Group Ltd., Hamlyn, London. 2003.</a:t>
            </a:r>
          </a:p>
          <a:p>
            <a:pPr algn="just">
              <a:lnSpc>
                <a:spcPct val="120000"/>
              </a:lnSpc>
            </a:pPr>
            <a:r>
              <a:rPr lang="en-IN" sz="2400" b="1" dirty="0">
                <a:cs typeface="Calibri" panose="020F0502020204030204" pitchFamily="34" charset="0"/>
              </a:rPr>
              <a:t>Food &amp; Nutrition- </a:t>
            </a:r>
            <a:r>
              <a:rPr lang="en-IN" sz="2400" dirty="0" err="1">
                <a:cs typeface="Calibri" panose="020F0502020204030204" pitchFamily="34" charset="0"/>
              </a:rPr>
              <a:t>Swaminathan</a:t>
            </a:r>
            <a:r>
              <a:rPr lang="en-IN" sz="2400" dirty="0">
                <a:cs typeface="Calibri" panose="020F0502020204030204" pitchFamily="34" charset="0"/>
              </a:rPr>
              <a:t>, The Bangalore Printing &amp; publishing co ltd., Vol I, Second Edition, Bangalore (1995).</a:t>
            </a:r>
          </a:p>
          <a:p>
            <a:pPr algn="just">
              <a:lnSpc>
                <a:spcPct val="120000"/>
              </a:lnSpc>
            </a:pPr>
            <a:r>
              <a:rPr lang="en-US" sz="2400" b="1" dirty="0">
                <a:solidFill>
                  <a:srgbClr val="333333"/>
                </a:solidFill>
              </a:rPr>
              <a:t>An Introduction to Lifestyle Management: </a:t>
            </a:r>
            <a:r>
              <a:rPr lang="en-US" sz="2400" dirty="0">
                <a:solidFill>
                  <a:srgbClr val="333333"/>
                </a:solidFill>
              </a:rPr>
              <a:t>Facilitator’s Handbook, </a:t>
            </a:r>
            <a:r>
              <a:rPr lang="en-US" sz="2400" u="sng" dirty="0" err="1">
                <a:solidFill>
                  <a:srgbClr val="333333"/>
                </a:solidFill>
              </a:rPr>
              <a:t>Dr.Anja</a:t>
            </a:r>
            <a:r>
              <a:rPr lang="en-US" sz="2400" u="sng" dirty="0">
                <a:solidFill>
                  <a:srgbClr val="333333"/>
                </a:solidFill>
              </a:rPr>
              <a:t> </a:t>
            </a:r>
            <a:r>
              <a:rPr lang="en-US" sz="2400" dirty="0">
                <a:solidFill>
                  <a:srgbClr val="333333"/>
                </a:solidFill>
              </a:rPr>
              <a:t>Morris-Paxton,  2019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247336" y="208635"/>
            <a:ext cx="3606018" cy="643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3200" b="1" dirty="0">
                <a:solidFill>
                  <a:srgbClr val="7030A0"/>
                </a:solidFill>
              </a:rPr>
              <a:t>REFERENCE BOOKS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66092" y="3703606"/>
            <a:ext cx="6138347" cy="643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3200" b="1" dirty="0">
                <a:solidFill>
                  <a:srgbClr val="7030A0"/>
                </a:solidFill>
              </a:rPr>
              <a:t>DEVELOPED RESOURCE MATERIALS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1266092" y="4191529"/>
            <a:ext cx="9645748" cy="505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266092" y="4302175"/>
            <a:ext cx="9664504" cy="505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dirty="0"/>
              <a:t>FOOD CONSTITUENTS - Developed PDF attached in Ample course content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1318989" y="5055900"/>
            <a:ext cx="4760599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3200" b="1" dirty="0">
                <a:solidFill>
                  <a:srgbClr val="7030A0"/>
                </a:solidFill>
              </a:rPr>
              <a:t>LOCAL VIDEO DEVELOPED: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18989" y="5706637"/>
            <a:ext cx="9664504" cy="505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IN" dirty="0">
                <a:hlinkClick r:id="rId3"/>
              </a:rPr>
              <a:t>https://youtu.be/cKRf53I737E</a:t>
            </a:r>
            <a:r>
              <a:rPr lang="en-IN" dirty="0"/>
              <a:t> </a:t>
            </a:r>
            <a:r>
              <a:rPr lang="en-US" sz="2400" dirty="0"/>
              <a:t>- Video link is available in Ample course content   </a:t>
            </a:r>
          </a:p>
        </p:txBody>
      </p:sp>
    </p:spTree>
    <p:extLst>
      <p:ext uri="{BB962C8B-B14F-4D97-AF65-F5344CB8AC3E}">
        <p14:creationId xmlns:p14="http://schemas.microsoft.com/office/powerpoint/2010/main" val="1176004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8D451-A89B-4F62-889F-77167AAE5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6858" y="2230977"/>
            <a:ext cx="3689808" cy="61591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8000" b="1" dirty="0">
                <a:solidFill>
                  <a:srgbClr val="FF0000"/>
                </a:solidFill>
              </a:rPr>
              <a:t>THANK YOU</a:t>
            </a:r>
            <a:endParaRPr lang="en-IN" sz="80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3192D-6056-4028-B80C-687825F756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39"/>
          <a:stretch/>
        </p:blipFill>
        <p:spPr>
          <a:xfrm>
            <a:off x="385714" y="315912"/>
            <a:ext cx="660326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72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82CD-7B0E-4C33-B920-2FCE197EC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01"/>
            <a:ext cx="10515600" cy="64354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+mn-lt"/>
              </a:rPr>
              <a:t>CARBOHYDRATES</a:t>
            </a:r>
            <a:endParaRPr lang="en-IN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22FFE-90C8-4195-9F3A-72986FBCE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30" y="924172"/>
            <a:ext cx="6580693" cy="5910607"/>
          </a:xfrm>
        </p:spPr>
        <p:txBody>
          <a:bodyPr>
            <a:normAutofit/>
          </a:bodyPr>
          <a:lstStyle/>
          <a:p>
            <a:r>
              <a:rPr lang="en-US" b="1" dirty="0"/>
              <a:t>Carbohydrates</a:t>
            </a:r>
            <a:r>
              <a:rPr lang="en-US" dirty="0"/>
              <a:t> - Include the sugars, starches, gums and celluloses. </a:t>
            </a:r>
          </a:p>
          <a:p>
            <a:r>
              <a:rPr lang="en-US" b="1" dirty="0"/>
              <a:t>They are </a:t>
            </a:r>
            <a:r>
              <a:rPr lang="en-US" dirty="0"/>
              <a:t>sugars, starches and fibers found in fruits, grains, vegetables and milk products. ..</a:t>
            </a:r>
          </a:p>
          <a:p>
            <a:r>
              <a:rPr lang="en-US" dirty="0"/>
              <a:t>Glucose is the simplest unit of carbohydrates.</a:t>
            </a:r>
          </a:p>
          <a:p>
            <a:r>
              <a:rPr lang="en-US" dirty="0"/>
              <a:t>The body breaks down most sugars and starches into glucose, a </a:t>
            </a:r>
            <a:r>
              <a:rPr lang="en-US" b="1" dirty="0"/>
              <a:t>simple</a:t>
            </a:r>
            <a:r>
              <a:rPr lang="en-US" dirty="0"/>
              <a:t> sugar that the body can use to feed its cells. Complex </a:t>
            </a:r>
            <a:r>
              <a:rPr lang="en-US" b="1" dirty="0"/>
              <a:t>carbohydrates</a:t>
            </a:r>
            <a:r>
              <a:rPr lang="en-US" dirty="0"/>
              <a:t> are derived from plants.</a:t>
            </a:r>
          </a:p>
          <a:p>
            <a:r>
              <a:rPr lang="en-US" dirty="0">
                <a:solidFill>
                  <a:srgbClr val="FF0000"/>
                </a:solidFill>
              </a:rPr>
              <a:t>1gm carbohydrates yields 4 Kcal 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81949F-DBE9-40EF-867E-E0A53D1FB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451" y="952453"/>
            <a:ext cx="5279147" cy="516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48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645FD637-18F3-403F-A22A-D15AC2BC4B58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109209" y="1027486"/>
            <a:ext cx="5242089" cy="3319883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Functions</a:t>
            </a:r>
          </a:p>
          <a:p>
            <a:r>
              <a:rPr lang="en-US" b="1" dirty="0">
                <a:solidFill>
                  <a:srgbClr val="FF0000"/>
                </a:solidFill>
              </a:rPr>
              <a:t>Provide energy</a:t>
            </a:r>
          </a:p>
          <a:p>
            <a:pPr>
              <a:buFontTx/>
              <a:buChar char="•"/>
            </a:pPr>
            <a:r>
              <a:rPr lang="en-US" b="1" dirty="0">
                <a:solidFill>
                  <a:srgbClr val="FF0000"/>
                </a:solidFill>
              </a:rPr>
              <a:t> Spare proteins for tissue building</a:t>
            </a:r>
          </a:p>
          <a:p>
            <a:pPr>
              <a:buFontTx/>
              <a:buChar char="•"/>
            </a:pPr>
            <a:r>
              <a:rPr lang="en-US" b="1" dirty="0">
                <a:solidFill>
                  <a:srgbClr val="FF0000"/>
                </a:solidFill>
              </a:rPr>
              <a:t>Regulate fat metabolisms.</a:t>
            </a:r>
          </a:p>
          <a:p>
            <a:pPr>
              <a:buFontTx/>
              <a:buChar char="•"/>
            </a:pPr>
            <a:r>
              <a:rPr lang="en-US" b="1" dirty="0">
                <a:solidFill>
                  <a:srgbClr val="FF0000"/>
                </a:solidFill>
              </a:rPr>
              <a:t>Help in gastro intestinal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C396D-B642-48AB-AE6A-E877E73EA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9" y="4705925"/>
            <a:ext cx="11973582" cy="2152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95DC4C-AD4F-4921-AAE7-BFB41E511C39}"/>
              </a:ext>
            </a:extLst>
          </p:cNvPr>
          <p:cNvSpPr/>
          <p:nvPr/>
        </p:nvSpPr>
        <p:spPr>
          <a:xfrm>
            <a:off x="5505254" y="1097422"/>
            <a:ext cx="6464416" cy="3108543"/>
          </a:xfrm>
          <a:prstGeom prst="rec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2800" b="1" dirty="0"/>
              <a:t>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Whole grains and Legumes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Roots and Tubers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Fruits like bananas, melons, and grapes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Sweets and Savories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rgbClr val="FF0000"/>
                </a:solidFill>
              </a:rPr>
              <a:t>Nuts: Almonds, walnuts, peanuts, etc.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Starchy vegetables like corn and peas.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5B3FD7-9B1C-4E55-AD96-D087E406C106}"/>
              </a:ext>
            </a:extLst>
          </p:cNvPr>
          <p:cNvSpPr/>
          <p:nvPr/>
        </p:nvSpPr>
        <p:spPr>
          <a:xfrm>
            <a:off x="4229122" y="0"/>
            <a:ext cx="39018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/>
              <a:t>CARBOHYDRATES</a:t>
            </a:r>
          </a:p>
        </p:txBody>
      </p:sp>
    </p:spTree>
    <p:extLst>
      <p:ext uri="{BB962C8B-B14F-4D97-AF65-F5344CB8AC3E}">
        <p14:creationId xmlns:p14="http://schemas.microsoft.com/office/powerpoint/2010/main" val="2634218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7554351" y="0"/>
            <a:ext cx="4645365" cy="2630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67A146-5FAF-4F70-8AAD-78C6317B9C1A}"/>
              </a:ext>
            </a:extLst>
          </p:cNvPr>
          <p:cNvSpPr/>
          <p:nvPr/>
        </p:nvSpPr>
        <p:spPr>
          <a:xfrm>
            <a:off x="244759" y="462237"/>
            <a:ext cx="1021899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Repeated washings of rice may result in lost of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b="1" dirty="0"/>
              <a:t>Vitamins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b="1" dirty="0"/>
              <a:t>Minerals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b="1" dirty="0"/>
              <a:t>Both vitamins and minerals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b="1" dirty="0"/>
              <a:t>Neither of vitamins nor of minerals </a:t>
            </a:r>
          </a:p>
          <a:p>
            <a:endParaRPr lang="en-US" sz="3000" b="1" dirty="0"/>
          </a:p>
          <a:p>
            <a:r>
              <a:rPr lang="en-US" sz="3000" b="1" dirty="0">
                <a:solidFill>
                  <a:srgbClr val="FF0000"/>
                </a:solidFill>
              </a:rPr>
              <a:t>Food items containing starch change to which </a:t>
            </a:r>
            <a:r>
              <a:rPr lang="en-US" sz="3000" b="1" dirty="0" err="1">
                <a:solidFill>
                  <a:srgbClr val="FF0000"/>
                </a:solidFill>
              </a:rPr>
              <a:t>colour</a:t>
            </a:r>
            <a:r>
              <a:rPr lang="en-US" sz="3000" b="1" dirty="0">
                <a:solidFill>
                  <a:srgbClr val="FF0000"/>
                </a:solidFill>
              </a:rPr>
              <a:t> in presence of iodine?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b="1" dirty="0"/>
              <a:t>Red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b="1" dirty="0"/>
              <a:t>Purple green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b="1" dirty="0"/>
              <a:t>Blue Black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b="1" dirty="0"/>
              <a:t>Yellow</a:t>
            </a:r>
            <a:endParaRPr lang="en-IN" sz="3000" b="1" dirty="0"/>
          </a:p>
        </p:txBody>
      </p:sp>
    </p:spTree>
    <p:extLst>
      <p:ext uri="{BB962C8B-B14F-4D97-AF65-F5344CB8AC3E}">
        <p14:creationId xmlns:p14="http://schemas.microsoft.com/office/powerpoint/2010/main" val="113953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666C2E-FABA-4DB0-A0FD-EFCAFEEDD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06"/>
          <a:stretch/>
        </p:blipFill>
        <p:spPr>
          <a:xfrm>
            <a:off x="3120272" y="3799601"/>
            <a:ext cx="8987671" cy="3040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0EAB17-1519-4251-B1A7-FE49ABA42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754743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PROTEINS</a:t>
            </a:r>
            <a:endParaRPr lang="en-IN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E2036-6F6E-4E6D-8B92-CD4B2EA35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325" y="647225"/>
            <a:ext cx="11175475" cy="3040144"/>
          </a:xfrm>
          <a:solidFill>
            <a:schemeClr val="accent4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Protein</a:t>
            </a:r>
            <a:r>
              <a:rPr lang="en-US" dirty="0"/>
              <a:t> is a macronutrient that is essential to building muscle mass.</a:t>
            </a:r>
          </a:p>
          <a:p>
            <a:r>
              <a:rPr lang="en-US" b="1" dirty="0"/>
              <a:t>Protein</a:t>
            </a:r>
            <a:r>
              <a:rPr lang="en-US" dirty="0"/>
              <a:t> makes up about 15 percent of a person's body weight. </a:t>
            </a:r>
          </a:p>
          <a:p>
            <a:r>
              <a:rPr lang="en-US" dirty="0"/>
              <a:t>Chemically, </a:t>
            </a:r>
            <a:r>
              <a:rPr lang="en-US" b="1" dirty="0"/>
              <a:t>protein</a:t>
            </a:r>
            <a:r>
              <a:rPr lang="en-US" dirty="0"/>
              <a:t> is composed of amino acids, which are organic compounds made of carbon, hydrogen, nitrogen, oxygen or sulfur.</a:t>
            </a:r>
          </a:p>
          <a:p>
            <a:r>
              <a:rPr lang="en-US" dirty="0"/>
              <a:t>Amino acids are building block of proteins</a:t>
            </a:r>
          </a:p>
          <a:p>
            <a:r>
              <a:rPr lang="en-US" dirty="0">
                <a:solidFill>
                  <a:srgbClr val="FF0000"/>
                </a:solidFill>
              </a:rPr>
              <a:t>Each gram of </a:t>
            </a:r>
            <a:r>
              <a:rPr lang="en-US" b="1" dirty="0">
                <a:solidFill>
                  <a:srgbClr val="FF0000"/>
                </a:solidFill>
              </a:rPr>
              <a:t>protein</a:t>
            </a:r>
            <a:r>
              <a:rPr lang="en-US" dirty="0">
                <a:solidFill>
                  <a:srgbClr val="FF0000"/>
                </a:solidFill>
              </a:rPr>
              <a:t> yields 4 calories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3771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90516DC-BEE0-4F28-913D-5F33F85865BC}"/>
              </a:ext>
            </a:extLst>
          </p:cNvPr>
          <p:cNvSpPr/>
          <p:nvPr/>
        </p:nvSpPr>
        <p:spPr>
          <a:xfrm>
            <a:off x="210532" y="769441"/>
            <a:ext cx="7540809" cy="3046988"/>
          </a:xfrm>
          <a:prstGeom prst="rec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2400" b="1" dirty="0"/>
              <a:t>Function: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They promote growth and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 Repair worn out tissues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 Healing of wounds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 Necessary for healthy teeth, bones, hair, and nails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 Help in blood 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 Help in production of enzymes and hormones antibodies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E05DC3-DAA1-4AD0-A138-14174D390D97}"/>
              </a:ext>
            </a:extLst>
          </p:cNvPr>
          <p:cNvSpPr/>
          <p:nvPr/>
        </p:nvSpPr>
        <p:spPr>
          <a:xfrm>
            <a:off x="3587236" y="0"/>
            <a:ext cx="25087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dirty="0"/>
              <a:t>PROTEINS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03EEF7-C368-4CF6-91BF-9C9B2A145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701" y="3912123"/>
            <a:ext cx="4011407" cy="2945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4BE627-7347-4946-9311-6CE141473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421" y="34826"/>
            <a:ext cx="4011407" cy="37816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5803B0-BEA4-4428-AF10-2C0A418A5128}"/>
              </a:ext>
            </a:extLst>
          </p:cNvPr>
          <p:cNvSpPr/>
          <p:nvPr/>
        </p:nvSpPr>
        <p:spPr>
          <a:xfrm>
            <a:off x="224672" y="4046233"/>
            <a:ext cx="7540809" cy="2677656"/>
          </a:xfrm>
          <a:prstGeom prst="rec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2400" b="1" dirty="0"/>
              <a:t>Sources:</a:t>
            </a:r>
          </a:p>
          <a:p>
            <a:endParaRPr lang="en-US" sz="2400" b="1" dirty="0"/>
          </a:p>
          <a:p>
            <a:r>
              <a:rPr lang="en-US" sz="2400" b="1" dirty="0"/>
              <a:t>  </a:t>
            </a:r>
            <a:r>
              <a:rPr lang="en-US" sz="2400" b="1" dirty="0">
                <a:solidFill>
                  <a:srgbClr val="002060"/>
                </a:solidFill>
              </a:rPr>
              <a:t>Animal protein  </a:t>
            </a:r>
            <a:r>
              <a:rPr lang="en-US" sz="2400" b="1" dirty="0">
                <a:solidFill>
                  <a:srgbClr val="FF0000"/>
                </a:solidFill>
              </a:rPr>
              <a:t>Milk and milk products, poultry, fish, and egg, Meat and Meat Products</a:t>
            </a:r>
          </a:p>
          <a:p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  </a:t>
            </a:r>
            <a:r>
              <a:rPr lang="en-US" sz="2400" b="1" dirty="0">
                <a:solidFill>
                  <a:srgbClr val="002060"/>
                </a:solidFill>
              </a:rPr>
              <a:t>Vegetable protein  </a:t>
            </a:r>
            <a:r>
              <a:rPr lang="en-US" sz="2400" b="1" dirty="0">
                <a:solidFill>
                  <a:srgbClr val="FF0000"/>
                </a:solidFill>
              </a:rPr>
              <a:t>Pulses and grams, legumes, seeds, nuts, and cereals</a:t>
            </a:r>
          </a:p>
        </p:txBody>
      </p:sp>
    </p:spTree>
    <p:extLst>
      <p:ext uri="{BB962C8B-B14F-4D97-AF65-F5344CB8AC3E}">
        <p14:creationId xmlns:p14="http://schemas.microsoft.com/office/powerpoint/2010/main" val="3588597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B754-D7E9-4F37-AE4A-C5D8E4C33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6" y="572766"/>
            <a:ext cx="1051560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+mn-lt"/>
              </a:rPr>
              <a:t>TYPES OF PROTEIN</a:t>
            </a:r>
            <a:r>
              <a:rPr lang="en-US" b="1" dirty="0"/>
              <a:t/>
            </a:r>
            <a:br>
              <a:rPr lang="en-US" b="1" dirty="0"/>
            </a:b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E7E059-9338-4CA3-9337-5828B63CD05F}"/>
              </a:ext>
            </a:extLst>
          </p:cNvPr>
          <p:cNvSpPr/>
          <p:nvPr/>
        </p:nvSpPr>
        <p:spPr>
          <a:xfrm>
            <a:off x="69130" y="888678"/>
            <a:ext cx="8565823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Complete proteins: </a:t>
            </a:r>
            <a:r>
              <a:rPr lang="en-US" sz="2800" b="1" dirty="0">
                <a:solidFill>
                  <a:srgbClr val="FF0000"/>
                </a:solidFill>
              </a:rPr>
              <a:t>These foods contain all the essential amino acids.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Examples: </a:t>
            </a:r>
            <a:r>
              <a:rPr lang="en-US" sz="2800" b="1" dirty="0">
                <a:solidFill>
                  <a:srgbClr val="FF0000"/>
                </a:solidFill>
              </a:rPr>
              <a:t>They mostly occur in animal foods, such as meat, dairy, and eggs.</a:t>
            </a:r>
          </a:p>
          <a:p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002060"/>
                </a:solidFill>
              </a:rPr>
              <a:t>Incomplete proteins: </a:t>
            </a:r>
            <a:r>
              <a:rPr lang="en-US" sz="2800" b="1" dirty="0">
                <a:solidFill>
                  <a:srgbClr val="FF0000"/>
                </a:solidFill>
              </a:rPr>
              <a:t>These foods contain at least one essential amino acid, so there is a lack of balance in the proteins.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 Examples:</a:t>
            </a:r>
            <a:r>
              <a:rPr lang="en-US" sz="2800" b="1" dirty="0">
                <a:solidFill>
                  <a:srgbClr val="FF0000"/>
                </a:solidFill>
              </a:rPr>
              <a:t> Plant foods, such as peas, beans, and grains mostly contain incomplete protein.</a:t>
            </a:r>
          </a:p>
          <a:p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002060"/>
                </a:solidFill>
              </a:rPr>
              <a:t>Complementary proteins: </a:t>
            </a:r>
            <a:r>
              <a:rPr lang="en-US" sz="2800" b="1" dirty="0">
                <a:solidFill>
                  <a:srgbClr val="FF0000"/>
                </a:solidFill>
              </a:rPr>
              <a:t>These refer to two or more foods containing incomplete proteins that people can combine to supply complete protein. </a:t>
            </a:r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Examples</a:t>
            </a:r>
            <a:r>
              <a:rPr lang="en-US" sz="2800" b="1" dirty="0">
                <a:solidFill>
                  <a:srgbClr val="FF0000"/>
                </a:solidFill>
              </a:rPr>
              <a:t> include rice and beans or bread with peanut butter.</a:t>
            </a:r>
            <a:endParaRPr lang="en-IN" sz="28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2A502-D907-4E36-B15E-66D4B2919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953" y="-106528"/>
            <a:ext cx="2918405" cy="2294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F35802-E7BD-4FD2-A767-6D4153320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298" y="2238360"/>
            <a:ext cx="3508702" cy="2192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EBBE62-0A24-4BE1-8A88-AA488DC39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293" y="4430832"/>
            <a:ext cx="2865749" cy="245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05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7554351" y="0"/>
            <a:ext cx="4645365" cy="2630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6D12FF-2716-4704-8859-85EF21B5EC2A}"/>
              </a:ext>
            </a:extLst>
          </p:cNvPr>
          <p:cNvSpPr/>
          <p:nvPr/>
        </p:nvSpPr>
        <p:spPr>
          <a:xfrm>
            <a:off x="286787" y="638547"/>
            <a:ext cx="8701725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Which of the following is a body building food?</a:t>
            </a:r>
          </a:p>
          <a:p>
            <a:r>
              <a:rPr lang="en-US" sz="3000" b="1" dirty="0">
                <a:solidFill>
                  <a:srgbClr val="FF0000"/>
                </a:solidFill>
              </a:rPr>
              <a:t>Milk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b="1" dirty="0"/>
              <a:t>Oil and fats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b="1" dirty="0"/>
              <a:t>Fruits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b="1" dirty="0"/>
              <a:t>Cereals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b="1" dirty="0"/>
              <a:t>Egg</a:t>
            </a:r>
          </a:p>
          <a:p>
            <a:endParaRPr lang="en-US" sz="3000" b="1" dirty="0"/>
          </a:p>
          <a:p>
            <a:r>
              <a:rPr lang="en-US" sz="3000" b="1" dirty="0">
                <a:solidFill>
                  <a:srgbClr val="FF0000"/>
                </a:solidFill>
              </a:rPr>
              <a:t>In addition to proteins and carbohydrates, the other elements of nutritional value in milk include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b="1" dirty="0"/>
              <a:t>Potassium and iron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b="1" dirty="0"/>
              <a:t>Calcium and potassium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b="1" dirty="0"/>
              <a:t>Calcium, potassium and iron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b="1" dirty="0"/>
              <a:t>Calcium and iron </a:t>
            </a:r>
          </a:p>
          <a:p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30972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1614</Words>
  <Application>Microsoft Office PowerPoint</Application>
  <PresentationFormat>Widescreen</PresentationFormat>
  <Paragraphs>229</Paragraphs>
  <Slides>25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UNDERSTANDING SCIENCE OF FOOD AND NUTRITION TOPIC -2 FOOD  CONSTITUENTS</vt:lpstr>
      <vt:lpstr>COMPONENTS OF FOOD</vt:lpstr>
      <vt:lpstr>CARBOHYDRATES</vt:lpstr>
      <vt:lpstr>PowerPoint Presentation</vt:lpstr>
      <vt:lpstr>PowerPoint Presentation</vt:lpstr>
      <vt:lpstr>PROTEINS</vt:lpstr>
      <vt:lpstr>PowerPoint Presentation</vt:lpstr>
      <vt:lpstr>TYPES OF PROTEIN </vt:lpstr>
      <vt:lpstr>PowerPoint Presentation</vt:lpstr>
      <vt:lpstr>FATS</vt:lpstr>
      <vt:lpstr>FUNCTIONS  Provide energy Protects us from extreme temperatures Protect vital organs Acts as lubricant between joints Give a sense of fullness when eaten. </vt:lpstr>
      <vt:lpstr>PowerPoint Presentation</vt:lpstr>
      <vt:lpstr>PowerPoint Presentation</vt:lpstr>
      <vt:lpstr>VITAMINS</vt:lpstr>
      <vt:lpstr>CLASSIFICATION OF VITAMINS</vt:lpstr>
      <vt:lpstr>PowerPoint Presentation</vt:lpstr>
      <vt:lpstr>WATER SOLUBLE VITAMINS</vt:lpstr>
      <vt:lpstr>PowerPoint Presentation</vt:lpstr>
      <vt:lpstr>MINERALS</vt:lpstr>
      <vt:lpstr>PowerPoint Presentation</vt:lpstr>
      <vt:lpstr>SOURCES OF MINERALS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 CONSTITUENTS</dc:title>
  <dc:creator>hari chandrasekar</dc:creator>
  <cp:lastModifiedBy>Lenovo</cp:lastModifiedBy>
  <cp:revision>59</cp:revision>
  <dcterms:created xsi:type="dcterms:W3CDTF">2020-07-07T15:13:27Z</dcterms:created>
  <dcterms:modified xsi:type="dcterms:W3CDTF">2021-01-04T05:26:14Z</dcterms:modified>
</cp:coreProperties>
</file>